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5"/>
  </p:notesMasterIdLst>
  <p:sldIdLst>
    <p:sldId id="382" r:id="rId3"/>
    <p:sldId id="1078" r:id="rId4"/>
    <p:sldId id="1127" r:id="rId5"/>
    <p:sldId id="1128" r:id="rId6"/>
    <p:sldId id="1129" r:id="rId7"/>
    <p:sldId id="1130" r:id="rId8"/>
    <p:sldId id="1081" r:id="rId9"/>
    <p:sldId id="1108" r:id="rId10"/>
    <p:sldId id="1109" r:id="rId11"/>
    <p:sldId id="1110" r:id="rId12"/>
    <p:sldId id="1111" r:id="rId13"/>
    <p:sldId id="1112" r:id="rId14"/>
    <p:sldId id="1113" r:id="rId15"/>
    <p:sldId id="1114" r:id="rId16"/>
    <p:sldId id="1115" r:id="rId17"/>
    <p:sldId id="1116" r:id="rId18"/>
    <p:sldId id="1117" r:id="rId19"/>
    <p:sldId id="1118" r:id="rId20"/>
    <p:sldId id="1119" r:id="rId21"/>
    <p:sldId id="1120" r:id="rId22"/>
    <p:sldId id="1121" r:id="rId23"/>
    <p:sldId id="1122" r:id="rId24"/>
    <p:sldId id="1123" r:id="rId25"/>
    <p:sldId id="1124" r:id="rId26"/>
    <p:sldId id="1125" r:id="rId27"/>
    <p:sldId id="1126" r:id="rId28"/>
    <p:sldId id="1057" r:id="rId29"/>
    <p:sldId id="1041" r:id="rId30"/>
    <p:sldId id="1042" r:id="rId31"/>
    <p:sldId id="1043" r:id="rId32"/>
    <p:sldId id="1044" r:id="rId33"/>
    <p:sldId id="1045" r:id="rId34"/>
    <p:sldId id="1046" r:id="rId35"/>
    <p:sldId id="1047" r:id="rId36"/>
    <p:sldId id="1048" r:id="rId37"/>
    <p:sldId id="1049" r:id="rId38"/>
    <p:sldId id="1050" r:id="rId39"/>
    <p:sldId id="1051" r:id="rId40"/>
    <p:sldId id="1052" r:id="rId41"/>
    <p:sldId id="1131" r:id="rId42"/>
    <p:sldId id="1053" r:id="rId43"/>
    <p:sldId id="1167" r:id="rId44"/>
  </p:sldIdLst>
  <p:sldSz cx="12192000" cy="6858000"/>
  <p:notesSz cx="6858000" cy="9144000"/>
  <p:embeddedFontLst>
    <p:embeddedFont>
      <p:font typeface="Consolas" panose="020B0609020204030204" pitchFamily="49" charset="0"/>
      <p:regular r:id="rId49"/>
    </p:embeddedFont>
    <p:embeddedFont>
      <p:font typeface="微软雅黑" charset="-122"/>
      <p:regular r:id="rId50"/>
    </p:embeddedFont>
    <p:embeddedFont>
      <p:font typeface="Calibri" panose="020F0502020204030204" charset="0"/>
      <p:regular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2F2500"/>
    <a:srgbClr val="EFEFEF"/>
    <a:srgbClr val="FFFFFF"/>
    <a:srgbClr val="97999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5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42" y="101"/>
      </p:cViewPr>
      <p:guideLst>
        <p:guide orient="horz" pos="22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144.xml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3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5.png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7.png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8.png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9.png"/><Relationship Id="rId1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0.png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11.png"/><Relationship Id="rId1" Type="http://schemas.openxmlformats.org/officeDocument/2006/relationships/tags" Target="../tags/tag8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2.png"/><Relationship Id="rId1" Type="http://schemas.openxmlformats.org/officeDocument/2006/relationships/tags" Target="../tags/tag8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3.png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14.png"/><Relationship Id="rId1" Type="http://schemas.openxmlformats.org/officeDocument/2006/relationships/tags" Target="../tags/tag9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15.png"/><Relationship Id="rId1" Type="http://schemas.openxmlformats.org/officeDocument/2006/relationships/tags" Target="../tags/tag9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17.png"/><Relationship Id="rId3" Type="http://schemas.openxmlformats.org/officeDocument/2006/relationships/tags" Target="../tags/tag97.xml"/><Relationship Id="rId2" Type="http://schemas.openxmlformats.org/officeDocument/2006/relationships/image" Target="../media/image16.png"/><Relationship Id="rId1" Type="http://schemas.openxmlformats.org/officeDocument/2006/relationships/tags" Target="../tags/tag9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8.png"/><Relationship Id="rId1" Type="http://schemas.openxmlformats.org/officeDocument/2006/relationships/tags" Target="../tags/tag9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19.png"/><Relationship Id="rId1" Type="http://schemas.openxmlformats.org/officeDocument/2006/relationships/tags" Target="../tags/tag10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20.png"/><Relationship Id="rId1" Type="http://schemas.openxmlformats.org/officeDocument/2006/relationships/tags" Target="../tags/tag10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21.png"/><Relationship Id="rId1" Type="http://schemas.openxmlformats.org/officeDocument/2006/relationships/tags" Target="../tags/tag10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22.png"/><Relationship Id="rId1" Type="http://schemas.openxmlformats.org/officeDocument/2006/relationships/tags" Target="../tags/tag10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4.xml"/><Relationship Id="rId5" Type="http://schemas.openxmlformats.org/officeDocument/2006/relationships/image" Target="../media/image24.png"/><Relationship Id="rId4" Type="http://schemas.openxmlformats.org/officeDocument/2006/relationships/tags" Target="../tags/tag113.xml"/><Relationship Id="rId3" Type="http://schemas.openxmlformats.org/officeDocument/2006/relationships/image" Target="../media/image23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25.png"/><Relationship Id="rId1" Type="http://schemas.openxmlformats.org/officeDocument/2006/relationships/tags" Target="../tags/tag115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Relationship Id="rId3" Type="http://schemas.openxmlformats.org/officeDocument/2006/relationships/image" Target="../media/image26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1.xml"/><Relationship Id="rId2" Type="http://schemas.openxmlformats.org/officeDocument/2006/relationships/image" Target="../media/image27.png"/><Relationship Id="rId1" Type="http://schemas.openxmlformats.org/officeDocument/2006/relationships/tags" Target="../tags/tag120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Relationship Id="rId3" Type="http://schemas.openxmlformats.org/officeDocument/2006/relationships/image" Target="../media/image28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29.png"/><Relationship Id="rId1" Type="http://schemas.openxmlformats.org/officeDocument/2006/relationships/tags" Target="../tags/tag12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8.xml"/><Relationship Id="rId2" Type="http://schemas.openxmlformats.org/officeDocument/2006/relationships/image" Target="../media/image30.png"/><Relationship Id="rId1" Type="http://schemas.openxmlformats.org/officeDocument/2006/relationships/tags" Target="../tags/tag1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31.png"/><Relationship Id="rId1" Type="http://schemas.openxmlformats.org/officeDocument/2006/relationships/tags" Target="../tags/tag13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image" Target="../media/image32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0.xml"/><Relationship Id="rId3" Type="http://schemas.openxmlformats.org/officeDocument/2006/relationships/image" Target="../media/image33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3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4.png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4400" dirty="0"/>
              <a:t>Object Oriented Programming</a:t>
            </a:r>
            <a:r>
              <a:rPr lang="en-US" altLang="zh-CN" sz="4400" dirty="0"/>
              <a:t>—C++</a:t>
            </a:r>
            <a:br>
              <a:rPr lang="zh-CN" altLang="zh-CN" sz="4800" dirty="0"/>
            </a:br>
            <a:r>
              <a:rPr lang="en-US" altLang="zh-CN" sz="4800" dirty="0">
                <a:sym typeface="+mn-ea"/>
              </a:rPr>
              <a:t>Lecture5 Overloading</a:t>
            </a:r>
            <a:endParaRPr lang="en-US" sz="4800" dirty="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Qijun</a:t>
            </a:r>
            <a:r>
              <a:rPr lang="en-US" altLang="zh-CN" dirty="0"/>
              <a:t> Zhao</a:t>
            </a:r>
            <a:endParaRPr lang="en-US" altLang="zh-CN" dirty="0"/>
          </a:p>
          <a:p>
            <a:r>
              <a:rPr lang="en-US" altLang="zh-CN" dirty="0"/>
              <a:t>College of Computer Science</a:t>
            </a:r>
            <a:endParaRPr lang="en-US" altLang="zh-CN" dirty="0"/>
          </a:p>
          <a:p>
            <a:r>
              <a:rPr lang="en-US" altLang="zh-CN" dirty="0"/>
              <a:t>Sichuan University</a:t>
            </a:r>
            <a:endParaRPr lang="en-US" altLang="zh-CN" dirty="0"/>
          </a:p>
          <a:p>
            <a:r>
              <a:rPr lang="en-US" altLang="zh-CN" dirty="0"/>
              <a:t>Spring 2025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5855" y="104907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array subscript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operator[]</a:t>
            </a:r>
            <a:r>
              <a:rPr lang="zh-CN" altLang="en-US"/>
              <a:t> allows accessing to an object in an array-like fashion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operator accepts everything as parameter, not just integers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Subscript Operator operator[]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4735" y="2219960"/>
            <a:ext cx="8829675" cy="3994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893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Relational and comparison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 operators operator&lt;, &lt;=, ==, &gt;= &gt;</a:t>
            </a:r>
            <a:r>
              <a:rPr lang="zh-CN" altLang="en-US"/>
              <a:t> are used for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comparing two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 particular, the </a:t>
            </a:r>
            <a:r>
              <a:rPr lang="zh-CN" altLang="en-US">
                <a:highlight>
                  <a:srgbClr val="C0C0C0"/>
                </a:highlight>
              </a:rPr>
              <a:t>operator&lt;</a:t>
            </a:r>
            <a:r>
              <a:rPr lang="zh-CN" altLang="en-US"/>
              <a:t> is used to determine the ordering of a set of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(e.g. sort)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Comparison Operator operator&lt;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2225" y="3138805"/>
            <a:ext cx="8653780" cy="3241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C++20</a:t>
            </a:r>
            <a:r>
              <a:rPr lang="zh-CN" altLang="en-US"/>
              <a:t> allows overloading the </a:t>
            </a:r>
            <a:r>
              <a:rPr lang="zh-CN" altLang="en-US" b="1"/>
              <a:t>spaceship operator </a:t>
            </a:r>
            <a:r>
              <a:rPr lang="zh-CN" altLang="en-US" b="1">
                <a:highlight>
                  <a:srgbClr val="C0C0C0"/>
                </a:highlight>
              </a:rPr>
              <a:t>&lt;=&gt;</a:t>
            </a:r>
            <a:r>
              <a:rPr lang="zh-CN" altLang="en-US"/>
              <a:t> for replacing </a:t>
            </a:r>
            <a:r>
              <a:rPr lang="zh-CN" altLang="en-US" u="sng"/>
              <a:t>all</a:t>
            </a:r>
            <a:r>
              <a:rPr lang="zh-CN" altLang="en-US"/>
              <a:t> comparison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operators </a:t>
            </a:r>
            <a:r>
              <a:rPr lang="zh-CN" altLang="en-US">
                <a:highlight>
                  <a:srgbClr val="C0C0C0"/>
                </a:highlight>
              </a:rPr>
              <a:t>operator&lt;, &lt;=, ==, &gt;= &gt;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2568575"/>
            <a:ext cx="7863205" cy="3622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0980" y="1326515"/>
            <a:ext cx="857313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compiler can also generates the code for the </a:t>
            </a:r>
            <a:r>
              <a:rPr lang="zh-CN" altLang="en-US" i="1"/>
              <a:t>spaceship operator</a:t>
            </a:r>
            <a:r>
              <a:rPr lang="zh-CN" altLang="en-US">
                <a:highlight>
                  <a:srgbClr val="C0C0C0"/>
                </a:highlight>
              </a:rPr>
              <a:t> = default </a:t>
            </a:r>
            <a:r>
              <a:rPr lang="zh-CN" altLang="en-US"/>
              <a:t>, even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multiple fields and arrays, by using the default comparison semantic of its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0160" y="2604135"/>
            <a:ext cx="822007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49655"/>
            <a:ext cx="10968990" cy="5001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i="1"/>
              <a:t>spaceship operator</a:t>
            </a:r>
            <a:r>
              <a:rPr lang="zh-CN" altLang="en-US"/>
              <a:t> can use one of the following ordering: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strong ordering</a:t>
            </a:r>
            <a:r>
              <a:rPr lang="zh-CN" altLang="en-US"/>
              <a:t> • if a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is also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           </a:t>
            </a:r>
            <a:r>
              <a:rPr lang="zh-CN" altLang="en-US"/>
              <a:t>• exactly one of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must be true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           </a:t>
            </a:r>
            <a:r>
              <a:rPr lang="zh-CN" altLang="en-US"/>
              <a:t>○ integral types, e.g. </a:t>
            </a:r>
            <a:r>
              <a:rPr lang="zh-CN" altLang="en-US">
                <a:highlight>
                  <a:srgbClr val="C0C0C0"/>
                </a:highlight>
              </a:rPr>
              <a:t>int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char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weak ordering</a:t>
            </a:r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/>
              <a:t>• if a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may not be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/>
              <a:t>• exactly one of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must be true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>
                <a:sym typeface="+mn-ea"/>
              </a:rPr>
              <a:t>○</a:t>
            </a:r>
            <a:r>
              <a:rPr lang="zh-CN" altLang="en-US"/>
              <a:t> rectangles, e.g. </a:t>
            </a:r>
            <a:r>
              <a:rPr lang="zh-CN" altLang="en-US">
                <a:highlight>
                  <a:srgbClr val="C0C0C0"/>
                </a:highlight>
              </a:rPr>
              <a:t>R{2, 5} == R{5, 2}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partial ordering</a:t>
            </a:r>
            <a:r>
              <a:rPr lang="zh-CN" altLang="en-US"/>
              <a:t> • if </a:t>
            </a:r>
            <a:r>
              <a:rPr lang="zh-CN" altLang="en-US">
                <a:highlight>
                  <a:srgbClr val="C0C0C0"/>
                </a:highlight>
              </a:rPr>
              <a:t>a</a:t>
            </a:r>
            <a:r>
              <a:rPr lang="zh-CN" altLang="en-US"/>
              <a:t>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may not be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may all be false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>
                <a:sym typeface="+mn-ea"/>
              </a:rPr>
              <a:t>○</a:t>
            </a:r>
            <a:r>
              <a:rPr lang="zh-CN" altLang="en-US"/>
              <a:t> floating-point </a:t>
            </a:r>
            <a:r>
              <a:rPr lang="zh-CN" altLang="en-US">
                <a:highlight>
                  <a:srgbClr val="C0C0C0"/>
                </a:highlight>
              </a:rPr>
              <a:t>float</a:t>
            </a:r>
            <a:r>
              <a:rPr lang="zh-CN" altLang="en-US"/>
              <a:t> , e.g. </a:t>
            </a:r>
            <a:r>
              <a:rPr lang="zh-CN" altLang="en-US">
                <a:highlight>
                  <a:srgbClr val="C0C0C0"/>
                </a:highlight>
              </a:rPr>
              <a:t>NaN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Spaceship Operator operator&lt;=&gt;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322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function call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operator()</a:t>
            </a:r>
            <a:r>
              <a:rPr lang="zh-CN" altLang="en-US"/>
              <a:t> is generally overloaded to create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which behave like functions, or for classes that have a primary operation (see Basic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Concepts IV lecture)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Function Call Operator operator()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9785" y="2703195"/>
            <a:ext cx="9961880" cy="3650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conversion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 T()</a:t>
            </a:r>
            <a:r>
              <a:rPr lang="zh-CN" altLang="en-US"/>
              <a:t> allows objects to be either implicitly 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explicitly (casting) converted to another 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Conversion Operator operator T()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6295" y="2649220"/>
            <a:ext cx="8300085" cy="3355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C++11 </a:t>
            </a:r>
            <a:r>
              <a:rPr lang="zh-CN" altLang="en-US" b="1"/>
              <a:t>Conversion operators</a:t>
            </a:r>
            <a:r>
              <a:rPr lang="zh-CN" altLang="en-US"/>
              <a:t> can be marked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explicit</a:t>
            </a:r>
            <a:r>
              <a:rPr lang="zh-CN" altLang="en-US"/>
              <a:t> to prevent implicit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conversions. It is a good practice as for class constructors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Conversion Operator operator T()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110" y="2145030"/>
            <a:ext cx="8190865" cy="3594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Return Type Overloading Resolution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100" y="1205230"/>
            <a:ext cx="10968990" cy="4576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Function Overloading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 Operator Overloading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altLang="zh-CN"/>
              <a:t>Class Keywords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 of Contents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627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increment and decrement operators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operator++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operator--</a:t>
            </a:r>
            <a:r>
              <a:rPr lang="zh-CN" altLang="en-US"/>
              <a:t> are used to update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value of a variable by one unit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904730" cy="705485"/>
          </a:xfrm>
        </p:spPr>
        <p:txBody>
          <a:bodyPr>
            <a:normAutofit/>
          </a:bodyPr>
          <a:lstStyle/>
          <a:p>
            <a:r>
              <a:rPr lang="zh-CN" altLang="en-US"/>
              <a:t>Increment and Decrement Operators operator++/--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3580" y="2202815"/>
            <a:ext cx="8675370" cy="4182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957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assignment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operator=</a:t>
            </a:r>
            <a:r>
              <a:rPr lang="zh-CN" altLang="en-US"/>
              <a:t> is used to copy values from one object to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another </a:t>
            </a:r>
            <a:r>
              <a:rPr lang="zh-CN" altLang="en-US" i="1"/>
              <a:t>already existing</a:t>
            </a:r>
            <a:r>
              <a:rPr lang="zh-CN" altLang="en-US"/>
              <a:t>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Assignment Operator operator=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4375" y="2175510"/>
            <a:ext cx="8871585" cy="4157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430075"/>
            <a:ext cx="10969200" cy="4759200"/>
          </a:xfrm>
        </p:spPr>
        <p:txBody>
          <a:bodyPr/>
          <a:lstStyle/>
          <a:p>
            <a:r>
              <a:rPr lang="zh-CN" altLang="en-US"/>
              <a:t> First option: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Second option (less intuitive):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Assignment Operator operator=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3655" y="1943735"/>
            <a:ext cx="7986395" cy="242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3655" y="4923790"/>
            <a:ext cx="9752330" cy="13646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swap</a:t>
            </a:r>
            <a:r>
              <a:rPr lang="zh-CN" altLang="en-US"/>
              <a:t> method: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why using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std::swap</a:t>
            </a:r>
            <a:r>
              <a:rPr lang="zh-CN" altLang="en-US"/>
              <a:t> ? if </a:t>
            </a:r>
            <a:r>
              <a:rPr lang="zh-CN" altLang="en-US">
                <a:highlight>
                  <a:srgbClr val="C0C0C0"/>
                </a:highlight>
              </a:rPr>
              <a:t>swap(x, y) </a:t>
            </a:r>
            <a:r>
              <a:rPr lang="zh-CN" altLang="en-US"/>
              <a:t>finds a better match, it will use that</a:t>
            </a:r>
            <a:r>
              <a:rPr lang="en-US" altLang="zh-CN"/>
              <a:t> </a:t>
            </a:r>
            <a:r>
              <a:rPr lang="zh-CN" altLang="en-US"/>
              <a:t>instead of </a:t>
            </a:r>
            <a:r>
              <a:rPr lang="zh-CN" altLang="en-US">
                <a:highlight>
                  <a:srgbClr val="C0C0C0"/>
                </a:highlight>
              </a:rPr>
              <a:t>std::swap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why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friend</a:t>
            </a:r>
            <a:r>
              <a:rPr lang="zh-CN" altLang="en-US"/>
              <a:t> ? it allows the function to be used from outside the structure/class</a:t>
            </a:r>
            <a:r>
              <a:rPr lang="en-US" altLang="zh-CN"/>
              <a:t> </a:t>
            </a:r>
            <a:r>
              <a:rPr lang="zh-CN" altLang="en-US"/>
              <a:t>scope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Assignment Operator operator=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500" y="1878965"/>
            <a:ext cx="9607550" cy="1550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7440" y="112654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stream operation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operator&lt;&lt;</a:t>
            </a:r>
            <a:r>
              <a:rPr lang="zh-CN" altLang="en-US"/>
              <a:t> can be overloaded to perform input and output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user-defined types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Stream Operator operator&lt;&lt;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4280" y="2115820"/>
            <a:ext cx="9370695" cy="4164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Operators Precedence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4600" y="1199515"/>
            <a:ext cx="940435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70" y="122370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Binary operators should be implemented as </a:t>
            </a:r>
            <a:r>
              <a:rPr lang="zh-CN" altLang="en-US" u="sng"/>
              <a:t>friend</a:t>
            </a:r>
            <a:r>
              <a:rPr lang="zh-CN" altLang="en-US"/>
              <a:t> methods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Binary Operators Note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5010" y="1818640"/>
            <a:ext cx="7884160" cy="4262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/>
              <a:t>Class Keywords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Class Keywords——this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08400" y="120592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this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2F250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Every object has access to its own address through the const pointer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this</a:t>
                      </a:r>
                      <a:endParaRPr lang="en-US" sz="2000" b="1" spc="300">
                        <a:solidFill>
                          <a:srgbClr val="0070C0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2247900"/>
            <a:ext cx="1097026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Explicit usage is not mandatory (and not suggested) </a:t>
            </a:r>
            <a:endParaRPr lang="en-US" sz="2000" spc="300">
              <a:solidFill>
                <a:srgbClr val="2F2500"/>
              </a:solidFill>
              <a:uFillTx/>
              <a:latin typeface="Times New Roman" panose="0202050305040509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highlight>
                  <a:srgbClr val="C0C0C0"/>
                </a:highlight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this</a:t>
            </a:r>
            <a:r>
              <a:rPr lang="en-US" sz="2000" spc="300">
                <a:solidFill>
                  <a:srgbClr val="2F2500"/>
                </a:solidFill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 is necessary when:</a:t>
            </a:r>
            <a:endParaRPr lang="en-US" sz="2000" spc="300">
              <a:solidFill>
                <a:srgbClr val="2F2500"/>
              </a:solidFill>
              <a:uFillTx/>
              <a:latin typeface="Times New Roman" panose="0202050305040509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• The name of a local variable is equal to some member name</a:t>
            </a:r>
            <a:endParaRPr lang="en-US" sz="2000" spc="300">
              <a:solidFill>
                <a:srgbClr val="2F2500"/>
              </a:solidFill>
              <a:uFillTx/>
              <a:latin typeface="Times New Roman" panose="02020503050405090304" charset="0"/>
              <a:ea typeface="方正粗金陵简体" panose="02000000000000000000" charset="-122"/>
              <a:cs typeface="+mj-cs"/>
            </a:endParaRPr>
          </a:p>
          <a:p>
            <a:pPr>
              <a:lnSpc>
                <a:spcPct val="130000"/>
              </a:lnSpc>
            </a:pPr>
            <a:r>
              <a:rPr lang="en-US" sz="2000" spc="300">
                <a:solidFill>
                  <a:srgbClr val="2F2500"/>
                </a:solidFill>
                <a:uFillTx/>
                <a:latin typeface="Times New Roman" panose="02020503050405090304" charset="0"/>
                <a:ea typeface="方正粗金陵简体" panose="02000000000000000000" charset="-122"/>
                <a:cs typeface="+mj-cs"/>
              </a:rPr>
              <a:t>• Return reference to the calling object</a:t>
            </a:r>
            <a:endParaRPr lang="en-US" sz="2000" spc="300">
              <a:solidFill>
                <a:srgbClr val="2F2500"/>
              </a:solidFill>
              <a:uFillTx/>
              <a:latin typeface="Times New Roman" panose="02020503050405090304" charset="0"/>
              <a:ea typeface="方正粗金陵简体" panose="02000000000000000000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8210" y="4112260"/>
            <a:ext cx="9095105" cy="2256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239770"/>
            <a:ext cx="10968990" cy="30099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• A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 function can </a:t>
            </a:r>
            <a:r>
              <a:rPr lang="zh-CN" altLang="en-US" u="sng"/>
              <a:t>only</a:t>
            </a:r>
            <a:r>
              <a:rPr lang="zh-CN" altLang="en-US"/>
              <a:t> access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class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A non-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 function can access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class members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Non-const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data members </a:t>
            </a:r>
            <a:r>
              <a:rPr lang="zh-CN" altLang="en-US" u="sng"/>
              <a:t>cannot</a:t>
            </a:r>
            <a:r>
              <a:rPr lang="zh-CN" altLang="en-US"/>
              <a:t> be directly initialized inline (see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Translation Units lecture)...before C++17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Keywords——static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608400" y="1205920"/>
          <a:ext cx="109689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keyword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declares members (fields or methods) that are not bound to class instances. 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static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member is shared by </a:t>
                      </a:r>
                      <a:r>
                        <a:rPr lang="en-US" sz="2000" b="1" u="sng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all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objects of the class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/>
              <a:t>Function Overloading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69010"/>
            <a:ext cx="3131185" cy="52133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Mutable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Class Keywords——static-Initialization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3590925"/>
            <a:ext cx="3131185" cy="52133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Constant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zh-CN" altLang="en-US"/>
              <a:t> members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4845" y="1612265"/>
            <a:ext cx="7573645" cy="171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4845" y="4288790"/>
            <a:ext cx="10668635" cy="1668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Class Keywords——static-Example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0295" y="1136015"/>
            <a:ext cx="945832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Keywords——const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08400" y="1204015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Const member functions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Const member functions (inspectors or observer) are functions marked with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const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that are not allowed to change the object state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7695" y="2690495"/>
            <a:ext cx="109696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Member functions without a 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uFillTx/>
              </a:rPr>
              <a:t>const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suffix are called non-const member functions or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mutators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. The compiler prevents from inadvertently mutating/changing the data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members of observer functions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851910"/>
            <a:ext cx="8280400" cy="2118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805" y="104907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const</a:t>
            </a:r>
            <a:r>
              <a:rPr lang="zh-CN" altLang="en-US"/>
              <a:t> keyword is part of the functions signature. Therefore a class can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implement two similar methods, one which is called when the object is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const</a:t>
            </a:r>
            <a:r>
              <a:rPr lang="zh-CN" altLang="en-US"/>
              <a:t> , and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one that is not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Class Keywords——const </a:t>
            </a:r>
            <a:r>
              <a:rPr lang="zh-CN" altLang="en-US"/>
              <a:t>Overloading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2350" y="2587625"/>
            <a:ext cx="7909560" cy="3655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878965"/>
            <a:ext cx="10968990" cy="294576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Constant references or pointers to objects cannot modify objects in any way, </a:t>
            </a:r>
            <a:r>
              <a:rPr lang="zh-CN" altLang="en-US" u="sng"/>
              <a:t>except</a:t>
            </a:r>
            <a:r>
              <a:rPr lang="zh-CN" altLang="en-US"/>
              <a:t> for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data members marked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mutable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It is particularly useful if most of the members should be constant but a few need to be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modified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i="1"/>
              <a:t>Conceptually, </a:t>
            </a:r>
            <a:r>
              <a:rPr lang="zh-CN" altLang="en-US" i="1">
                <a:solidFill>
                  <a:srgbClr val="0070C0"/>
                </a:solidFill>
                <a:highlight>
                  <a:srgbClr val="C0C0C0"/>
                </a:highlight>
              </a:rPr>
              <a:t>mutable</a:t>
            </a:r>
            <a:r>
              <a:rPr lang="zh-CN" altLang="en-US" i="1"/>
              <a:t> members should not change anything that can be retrieved from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the class interface</a:t>
            </a:r>
            <a:endParaRPr lang="zh-CN" altLang="en-US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</a:t>
            </a:r>
            <a:r>
              <a:rPr lang="zh-CN" altLang="en-US"/>
              <a:t>mutable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35715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mutable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mutable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members of 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const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class instances are modifiable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70305" y="4687570"/>
            <a:ext cx="9231630" cy="19030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</a:t>
            </a:r>
            <a:r>
              <a:rPr lang="zh-CN" altLang="en-US">
                <a:solidFill>
                  <a:srgbClr val="0070C0"/>
                </a:solidFill>
              </a:rPr>
              <a:t> using</a:t>
            </a:r>
            <a:r>
              <a:rPr lang="zh-CN" altLang="en-US"/>
              <a:t> keyword is used to declare a</a:t>
            </a:r>
            <a:r>
              <a:rPr lang="zh-CN" altLang="en-US" i="1"/>
              <a:t> type alias</a:t>
            </a:r>
            <a:r>
              <a:rPr lang="zh-CN" altLang="en-US"/>
              <a:t> tied to a specific class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314180" cy="705485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Class Keywords——</a:t>
            </a:r>
            <a:r>
              <a:rPr lang="zh-CN" altLang="en-US"/>
              <a:t>using  for type declaration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140" y="2340610"/>
            <a:ext cx="9650730" cy="2796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>
                <a:solidFill>
                  <a:srgbClr val="0070C0"/>
                </a:solidFill>
              </a:rPr>
              <a:t>using</a:t>
            </a:r>
            <a:r>
              <a:rPr lang="zh-CN" altLang="en-US"/>
              <a:t> keyword can be also used to change the inheritance attribute of member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data or functions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00415" cy="705485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Class Keywords——</a:t>
            </a:r>
            <a:r>
              <a:rPr lang="zh-CN" altLang="en-US">
                <a:sym typeface="+mn-ea"/>
              </a:rPr>
              <a:t>using  for Inheritance</a:t>
            </a:r>
            <a:endParaRPr lang="zh-CN" alt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850" y="2609850"/>
            <a:ext cx="7985760" cy="3157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137410"/>
            <a:ext cx="10968990" cy="411226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Friendship properties: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Symmetric</a:t>
            </a:r>
            <a:r>
              <a:rPr lang="zh-CN" altLang="en-US"/>
              <a:t>: if class A is a friend of class B, class B is not automatically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friend of class A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Transitive</a:t>
            </a:r>
            <a:r>
              <a:rPr lang="zh-CN" altLang="en-US"/>
              <a:t>: if class A is a friend of class B, and class B is a friend of class C,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A is not automatically a friend of class C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Not Inherited</a:t>
            </a:r>
            <a:r>
              <a:rPr lang="zh-CN" altLang="en-US"/>
              <a:t>: if class Base is a friend of class X, subclass Derived is not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automatically a friend of class X; and if class X is a friend of class Base, class X is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not automatically a friend of subclass Derived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Keywords——friend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friend Class</a:t>
                      </a:r>
                      <a:endParaRPr lang="en-US" altLang="zh-CN"/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friend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class can access the private and protected members of the class in which it is declared as a friend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Keywords——friend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2325" y="1299210"/>
            <a:ext cx="1053973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5492115"/>
            <a:ext cx="10968990" cy="75755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friend</a:t>
            </a:r>
            <a:r>
              <a:rPr lang="zh-CN" altLang="en-US"/>
              <a:t> methods are commonly used for implementing the stream operator </a:t>
            </a:r>
            <a:r>
              <a:rPr lang="zh-CN" altLang="en-US">
                <a:highlight>
                  <a:srgbClr val="C0C0C0"/>
                </a:highlight>
              </a:rPr>
              <a:t>operator&lt;&lt;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Keywords——friend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friend Method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 </a:t>
                      </a:r>
                      <a:r>
                        <a:rPr lang="en-US" sz="2000" b="1" i="1" u="sng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non-member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function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can access the private and protected members of a class if it is declared a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friend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of that class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2463165"/>
            <a:ext cx="8595995" cy="27374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C, when we want to write some functions with similar function, only the parameters are different, these functions can not have same name. E.g., function to get absolute value, there are </a:t>
            </a:r>
            <a:r>
              <a:rPr lang="en-US" altLang="zh-CN" dirty="0">
                <a:highlight>
                  <a:srgbClr val="C0C0C0"/>
                </a:highlight>
              </a:rPr>
              <a:t>abs(int)</a:t>
            </a:r>
            <a:r>
              <a:rPr lang="en-US" altLang="zh-CN" dirty="0"/>
              <a:t> and </a:t>
            </a:r>
            <a:r>
              <a:rPr lang="en-US" altLang="zh-CN" dirty="0">
                <a:highlight>
                  <a:srgbClr val="C0C0C0"/>
                </a:highlight>
              </a:rPr>
              <a:t>fabs(double)</a:t>
            </a:r>
            <a:r>
              <a:rPr lang="en-US" altLang="zh-CN" dirty="0"/>
              <a:t> functions(without </a:t>
            </a:r>
            <a:r>
              <a:rPr lang="en-US" altLang="zh-CN" dirty="0">
                <a:highlight>
                  <a:srgbClr val="C0C0C0"/>
                </a:highlight>
              </a:rPr>
              <a:t>std::</a:t>
            </a:r>
            <a:r>
              <a:rPr lang="en-US" altLang="zh-CN" dirty="0"/>
              <a:t> in C++).</a:t>
            </a:r>
            <a:endParaRPr lang="en-US" altLang="zh-CN" dirty="0"/>
          </a:p>
          <a:p>
            <a:r>
              <a:rPr lang="en-US" altLang="zh-CN" dirty="0"/>
              <a:t>It is quite complicated for programming.</a:t>
            </a:r>
            <a:endParaRPr lang="en-US" altLang="zh-CN" dirty="0"/>
          </a:p>
          <a:p>
            <a:r>
              <a:rPr lang="en-US" altLang="zh-CN" dirty="0"/>
              <a:t>In C++, we can define functions with same name and different parameters. E.g., </a:t>
            </a:r>
            <a:r>
              <a:rPr lang="en-US" altLang="zh-CN" dirty="0">
                <a:highlight>
                  <a:srgbClr val="C0C0C0"/>
                </a:highlight>
              </a:rPr>
              <a:t>std::abs()</a:t>
            </a:r>
            <a:r>
              <a:rPr lang="en-US" altLang="zh-CN" dirty="0"/>
              <a:t> .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4300" y="-37323"/>
            <a:ext cx="6491605" cy="705485"/>
          </a:xfrm>
        </p:spPr>
        <p:txBody>
          <a:bodyPr/>
          <a:lstStyle/>
          <a:p>
            <a:r>
              <a:rPr lang="en-US" altLang="zh-CN" dirty="0"/>
              <a:t>Function Overloading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8400" y="4085312"/>
            <a:ext cx="7214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a + bi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Class Keywords——default</a:t>
            </a:r>
            <a:endParaRPr lang="en-US" dirty="0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 dirty="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default Keyword ( C++11 )</a:t>
                      </a:r>
                      <a:endParaRPr lang="en-US" sz="2400" spc="300" dirty="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 dirty="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default</a:t>
                      </a: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keyword explicitly marks a special constructor as default. It has better readability compared with an empty body.</a:t>
                      </a:r>
                      <a:endParaRPr lang="en-US" sz="2000" b="1" spc="300" dirty="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8400" y="3051840"/>
            <a:ext cx="113040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 // make the default constructor default. Same as "A(){}"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make the copy constructor default.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806065"/>
            <a:ext cx="10968990" cy="757555"/>
          </a:xfrm>
        </p:spPr>
        <p:txBody>
          <a:bodyPr>
            <a:normAutofit fontScale="97500" lnSpcReduction="10000"/>
          </a:bodyPr>
          <a:lstStyle/>
          <a:p>
            <a:pPr marL="0" indent="0">
              <a:buNone/>
            </a:pPr>
            <a:r>
              <a:rPr lang="zh-CN" altLang="en-US"/>
              <a:t>The default copy/move functions for a class can produce unexpected results. The</a:t>
            </a:r>
            <a:r>
              <a:rPr lang="en-US" altLang="zh-CN"/>
              <a:t> </a:t>
            </a:r>
            <a:r>
              <a:rPr lang="zh-CN" altLang="en-US"/>
              <a:t>keyword </a:t>
            </a:r>
            <a:r>
              <a:rPr lang="zh-CN" altLang="en-US">
                <a:solidFill>
                  <a:srgbClr val="0070C0"/>
                </a:solidFill>
                <a:highlight>
                  <a:srgbClr val="C0C0C0"/>
                </a:highlight>
              </a:rPr>
              <a:t>delete</a:t>
            </a:r>
            <a:r>
              <a:rPr lang="zh-CN" altLang="en-US"/>
              <a:t> prevents these errors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Class Keywords——delete</a:t>
            </a:r>
            <a:endParaRPr lang="en-US">
              <a:sym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871910"/>
          <a:ext cx="1096899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delete Keyword ( C++11 )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The </a:t>
                      </a:r>
                      <a:r>
                        <a:rPr lang="en-US" sz="2000" b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delete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keyword explicitly marks a member function as deleted and any use results in a compiler error. When it is applied to </a:t>
                      </a:r>
                      <a:r>
                        <a:rPr lang="en-US" sz="2000" b="1" i="1" spc="300">
                          <a:solidFill>
                            <a:srgbClr val="0070C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copy/move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constructor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or </a:t>
                      </a:r>
                      <a:r>
                        <a:rPr lang="en-US" sz="2000" b="1" i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assignment</a:t>
                      </a:r>
                      <a:r>
                        <a:rPr lang="en-US" sz="2000" b="1" spc="30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, it prevents the compiler from implicitly generating these functions</a:t>
                      </a:r>
                      <a:endParaRPr lang="en-US" sz="2000" b="1" spc="30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3729990"/>
            <a:ext cx="9167495" cy="23228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45" y="2258695"/>
            <a:ext cx="1205357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>
                <a:sym typeface="+mn-ea"/>
              </a:rPr>
              <a:t>Coding to make the world better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Differences between functions with same name must include parameters (type and/or number of parameters).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Overloading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8400" y="2505670"/>
            <a:ext cx="6102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// ok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// ok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// compile error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there exists function overloading in C++, the function will be decorated with the type of parameters between compilation.</a:t>
            </a:r>
            <a:endParaRPr lang="en-US" altLang="zh-CN" dirty="0"/>
          </a:p>
          <a:p>
            <a:r>
              <a:rPr lang="en-US" altLang="zh-CN" dirty="0"/>
              <a:t>It is different from C, so we can’t directly use C++ functions in C.</a:t>
            </a:r>
            <a:endParaRPr lang="en-US" altLang="zh-CN" dirty="0"/>
          </a:p>
          <a:p>
            <a:r>
              <a:rPr lang="en-US" altLang="zh-CN" dirty="0"/>
              <a:t>Use extern keyword can let C++ functions be used in C.</a:t>
            </a:r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78417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 keyword*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8400" y="3429000"/>
            <a:ext cx="6102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a.cpp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82343" y="3429000"/>
            <a:ext cx="61022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zh-CN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main.c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zh-CN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8400" y="5603269"/>
            <a:ext cx="108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command </a:t>
            </a:r>
            <a:r>
              <a:rPr lang="en-US" altLang="zh-CN" spc="15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gcc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altLang="zh-CN" spc="15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main.c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</a:rPr>
              <a:t> a.cpp –o main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compile the files.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/>
              <a:t>Operator Overloading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Operator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235" y="772625"/>
          <a:ext cx="1096899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spc="300" dirty="0">
                          <a:solidFill>
                            <a:schemeClr val="bg1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Operator Overloading</a:t>
                      </a:r>
                      <a:endParaRPr lang="en-US" sz="2400" spc="300" dirty="0">
                        <a:solidFill>
                          <a:schemeClr val="bg1"/>
                        </a:solidFill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 dirty="0">
                          <a:solidFill>
                            <a:srgbClr val="C00000"/>
                          </a:solidFill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Operator overloading</a:t>
                      </a: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is a special case of polymorphism in which some </a:t>
                      </a:r>
                      <a:r>
                        <a:rPr lang="en-US" sz="2000" b="1" i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operators</a:t>
                      </a:r>
                      <a:r>
                        <a:rPr lang="en-US" sz="2000" b="1" spc="300" dirty="0">
                          <a:uFillTx/>
                          <a:latin typeface="Times New Roman" panose="02020503050405090304" charset="0"/>
                          <a:ea typeface="方正粗金陵简体" panose="02000000000000000000" charset="-122"/>
                          <a:cs typeface="+mj-cs"/>
                        </a:rPr>
                        <a:t> are treated as polymorphic functions and have different behaviors depending on the type of its arguments. Operator can be seen as a special function, so operator overloading also can be seen as special function overloading.</a:t>
                      </a:r>
                      <a:endParaRPr lang="en-US" sz="2000" b="1" spc="300" dirty="0">
                        <a:uFillTx/>
                        <a:latin typeface="Times New Roman" panose="0202050305040509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7945" y="3031271"/>
            <a:ext cx="9218295" cy="3442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1500" y="897255"/>
            <a:ext cx="10968990" cy="443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/>
              <a:t>Categories not in bold are rarely used in practice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Operator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5505" y="1343025"/>
            <a:ext cx="7691755" cy="4610735"/>
          </a:xfrm>
          <a:prstGeom prst="rect">
            <a:avLst/>
          </a:prstGeom>
        </p:spPr>
      </p:pic>
      <p:sp>
        <p:nvSpPr>
          <p:cNvPr id="7" name="内容占位符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1475" y="5956300"/>
            <a:ext cx="11296015" cy="4432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Operators which cannot be overloaded: </a:t>
            </a:r>
            <a:r>
              <a:rPr lang="zh-CN" altLang="en-US">
                <a:highlight>
                  <a:srgbClr val="C0C0C0"/>
                </a:highlight>
              </a:rPr>
              <a:t>?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. 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.*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::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sizeof </a:t>
            </a:r>
            <a:r>
              <a:rPr lang="en-US" altLang="zh-CN">
                <a:highlight>
                  <a:srgbClr val="C0C0C0"/>
                </a:highlight>
              </a:rPr>
              <a:t>		</a:t>
            </a:r>
            <a:r>
              <a:rPr lang="zh-CN" altLang="en-US">
                <a:highlight>
                  <a:srgbClr val="C0C0C0"/>
                </a:highlight>
              </a:rPr>
              <a:t>typeof</a:t>
            </a:r>
            <a:r>
              <a:rPr lang="zh-CN" altLang="en-US"/>
              <a:t> 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  <p:tag name="KSO_WM_UNIT_PLACING_PICTURE_USER_VIEWPORT" val="{&quot;height&quot;:5280,&quot;width&quot;:21285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  <p:tag name="commondata" val="eyJoZGlkIjoiYWIyODVkNDAxOGViODdkZDNiNzdlYjYyOGRkZTFkNzMifQ==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8566</Words>
  <Application>WPS 演示</Application>
  <PresentationFormat>宽屏</PresentationFormat>
  <Paragraphs>371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Times New Roman</vt:lpstr>
      <vt:lpstr>方正粗金陵简体</vt:lpstr>
      <vt:lpstr>冬青黑体简体中文</vt:lpstr>
      <vt:lpstr>Consolas</vt:lpstr>
      <vt:lpstr>微软雅黑</vt:lpstr>
      <vt:lpstr>宋体</vt:lpstr>
      <vt:lpstr>汉仪书宋二KW</vt:lpstr>
      <vt:lpstr>Arial Unicode MS</vt:lpstr>
      <vt:lpstr>Calibri</vt:lpstr>
      <vt:lpstr>Office 主题​​</vt:lpstr>
      <vt:lpstr>Object Oriented Programming—C++ Lecture5 Overloading</vt:lpstr>
      <vt:lpstr>Table of Contents</vt:lpstr>
      <vt:lpstr>PowerPoint 演示文稿</vt:lpstr>
      <vt:lpstr>Function Overloading</vt:lpstr>
      <vt:lpstr>Function Overloading</vt:lpstr>
      <vt:lpstr>Extern keyword*</vt:lpstr>
      <vt:lpstr>PowerPoint 演示文稿</vt:lpstr>
      <vt:lpstr>Operator Overloading</vt:lpstr>
      <vt:lpstr>Operator Overloading</vt:lpstr>
      <vt:lpstr>Subscript Operator operator[]</vt:lpstr>
      <vt:lpstr>Comparison Operator operator&lt;</vt:lpstr>
      <vt:lpstr>Spaceship Operator operator&lt;=&gt; </vt:lpstr>
      <vt:lpstr>Spaceship Operator operator&lt;=&gt; </vt:lpstr>
      <vt:lpstr>Spaceship Operator operator&lt;=&gt; </vt:lpstr>
      <vt:lpstr>Spaceship Operator operator&lt;=&gt;</vt:lpstr>
      <vt:lpstr>Function Call Operator operator()</vt:lpstr>
      <vt:lpstr>Conversion Operator operator T() </vt:lpstr>
      <vt:lpstr>Conversion Operator operator T() </vt:lpstr>
      <vt:lpstr>Return Type Overloading Resolution</vt:lpstr>
      <vt:lpstr>Increment and Decrement Operators operator++/--</vt:lpstr>
      <vt:lpstr>Assignment Operator operator= </vt:lpstr>
      <vt:lpstr>Assignment Operator operator=</vt:lpstr>
      <vt:lpstr>Assignment Operator operator=</vt:lpstr>
      <vt:lpstr>Stream Operator operator&lt;&lt;</vt:lpstr>
      <vt:lpstr>Operators Precedence</vt:lpstr>
      <vt:lpstr>Binary Operators Note</vt:lpstr>
      <vt:lpstr>PowerPoint 演示文稿</vt:lpstr>
      <vt:lpstr>Class Keywords——this</vt:lpstr>
      <vt:lpstr>Class Keywords——static</vt:lpstr>
      <vt:lpstr>Class Keywords——static-Initialization</vt:lpstr>
      <vt:lpstr>Class Keywords——static-Example</vt:lpstr>
      <vt:lpstr>Class Keywords——const</vt:lpstr>
      <vt:lpstr>Class Keywords——const Overloading </vt:lpstr>
      <vt:lpstr>Class Keywords——mutable</vt:lpstr>
      <vt:lpstr>Class Keywords——using  for type declaration</vt:lpstr>
      <vt:lpstr>Class Keywords——using  for Inheritance</vt:lpstr>
      <vt:lpstr>Class Keywords——friend</vt:lpstr>
      <vt:lpstr>Class Keywords——friend</vt:lpstr>
      <vt:lpstr>Class Keywords——friend</vt:lpstr>
      <vt:lpstr>Class Keywords——default</vt:lpstr>
      <vt:lpstr>Class Keywords——delete</vt:lpstr>
      <vt:lpstr>Coding to make the world better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淮安</cp:lastModifiedBy>
  <cp:revision>303</cp:revision>
  <dcterms:created xsi:type="dcterms:W3CDTF">2025-02-27T06:49:32Z</dcterms:created>
  <dcterms:modified xsi:type="dcterms:W3CDTF">2025-02-27T06:49:32Z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